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5"/>
    <p:sldMasterId id="2147484000" r:id="rId6"/>
  </p:sldMasterIdLst>
  <p:notesMasterIdLst>
    <p:notesMasterId r:id="rId22"/>
  </p:notesMasterIdLst>
  <p:handoutMasterIdLst>
    <p:handoutMasterId r:id="rId23"/>
  </p:handoutMasterIdLst>
  <p:sldIdLst>
    <p:sldId id="522" r:id="rId7"/>
    <p:sldId id="528" r:id="rId8"/>
    <p:sldId id="534" r:id="rId9"/>
    <p:sldId id="553" r:id="rId10"/>
    <p:sldId id="532" r:id="rId11"/>
    <p:sldId id="533" r:id="rId12"/>
    <p:sldId id="549" r:id="rId13"/>
    <p:sldId id="550" r:id="rId14"/>
    <p:sldId id="530" r:id="rId15"/>
    <p:sldId id="540" r:id="rId16"/>
    <p:sldId id="531" r:id="rId17"/>
    <p:sldId id="555" r:id="rId18"/>
    <p:sldId id="542" r:id="rId19"/>
    <p:sldId id="543" r:id="rId20"/>
    <p:sldId id="556" r:id="rId21"/>
  </p:sldIdLst>
  <p:sldSz cx="9144000" cy="6858000" type="screen4x3"/>
  <p:notesSz cx="7010400" cy="9223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itchFamily="-108" charset="-52"/>
        <a:ea typeface="ＭＳ Ｐゴシック" pitchFamily="-10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5">
          <p15:clr>
            <a:srgbClr val="A4A3A4"/>
          </p15:clr>
        </p15:guide>
        <p15:guide id="2" pos="5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e Balog" initials="GB" lastIdx="3" clrIdx="0"/>
  <p:cmAuthor id="1" name="Holly Anderson" initials="HA" lastIdx="7" clrIdx="1">
    <p:extLst>
      <p:ext uri="{19B8F6BF-5375-455C-9EA6-DF929625EA0E}">
        <p15:presenceInfo xmlns:p15="http://schemas.microsoft.com/office/powerpoint/2012/main" userId="S-1-5-21-1547161642-1292428093-1801674531-31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B85"/>
    <a:srgbClr val="CCFFFF"/>
    <a:srgbClr val="66FFCC"/>
    <a:srgbClr val="E6A4E3"/>
    <a:srgbClr val="8BB2FF"/>
    <a:srgbClr val="FFFF99"/>
    <a:srgbClr val="0000FF"/>
    <a:srgbClr val="9BBC53"/>
    <a:srgbClr val="000F10"/>
    <a:srgbClr val="AC4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8" autoAdjust="0"/>
    <p:restoredTop sz="95040" autoAdjust="0"/>
  </p:normalViewPr>
  <p:slideViewPr>
    <p:cSldViewPr snapToGrid="0">
      <p:cViewPr varScale="1">
        <p:scale>
          <a:sx n="90" d="100"/>
          <a:sy n="90" d="100"/>
        </p:scale>
        <p:origin x="306" y="84"/>
      </p:cViewPr>
      <p:guideLst>
        <p:guide orient="horz" pos="1085"/>
        <p:guide pos="56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-9360"/>
    </p:cViewPr>
  </p:sorterViewPr>
  <p:notesViewPr>
    <p:cSldViewPr snapToGrid="0">
      <p:cViewPr>
        <p:scale>
          <a:sx n="73" d="100"/>
          <a:sy n="73" d="100"/>
        </p:scale>
        <p:origin x="1356" y="-402"/>
      </p:cViewPr>
      <p:guideLst>
        <p:guide orient="horz" pos="2905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40" y="0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60316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94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40" y="8760316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fld id="{49C14AEC-2502-4BA9-85F0-0D8AB44B6AB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5536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7T21:11:00.8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7T21:11:57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40" y="0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381737"/>
            <a:ext cx="5608638" cy="41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60316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40" y="8760316"/>
            <a:ext cx="3038475" cy="4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Tahoma" pitchFamily="-108" charset="-52"/>
              </a:defRPr>
            </a:lvl1pPr>
          </a:lstStyle>
          <a:p>
            <a:pPr>
              <a:defRPr/>
            </a:pPr>
            <a:fld id="{39184F3A-B6AF-41A5-91FD-66DFAD8500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95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 dirty="0">
              <a:latin typeface="Tahoma" pitchFamily="-108" charset="-52"/>
              <a:ea typeface="ＭＳ Ｐゴシック" pitchFamily="-108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39D2D8-FB4B-41DD-8BCA-1900E7F4C1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1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6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9050" y="0"/>
            <a:ext cx="9163050" cy="690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8275"/>
            <a:ext cx="7772400" cy="1470025"/>
          </a:xfrm>
        </p:spPr>
        <p:txBody>
          <a:bodyPr/>
          <a:lstStyle>
            <a:lvl1pPr algn="l">
              <a:defRPr smtClean="0">
                <a:solidFill>
                  <a:srgbClr val="193B85"/>
                </a:solidFill>
                <a:effectLst/>
                <a:ea typeface="ＭＳ Ｐゴシック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53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3886200"/>
            <a:ext cx="7021512" cy="1752600"/>
          </a:xfrm>
        </p:spPr>
        <p:txBody>
          <a:bodyPr/>
          <a:lstStyle>
            <a:lvl1pPr marL="0" indent="0">
              <a:buFontTx/>
              <a:buNone/>
              <a:defRPr sz="1800" b="1" smtClean="0">
                <a:solidFill>
                  <a:srgbClr val="193B85"/>
                </a:solidFill>
                <a:ea typeface="ＭＳ Ｐゴシック" charset="-128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EF2D3-0C04-4EF9-8A72-2D77C59C8E78}"/>
              </a:ext>
            </a:extLst>
          </p:cNvPr>
          <p:cNvSpPr/>
          <p:nvPr userDrawn="1"/>
        </p:nvSpPr>
        <p:spPr bwMode="auto">
          <a:xfrm>
            <a:off x="169817" y="6688183"/>
            <a:ext cx="1267097" cy="16981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3B8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3B85"/>
                </a:solidFill>
              </a:defRPr>
            </a:lvl1pPr>
            <a:lvl2pPr>
              <a:defRPr>
                <a:solidFill>
                  <a:srgbClr val="193B85"/>
                </a:solidFill>
              </a:defRPr>
            </a:lvl2pPr>
            <a:lvl3pPr>
              <a:defRPr>
                <a:solidFill>
                  <a:srgbClr val="193B85"/>
                </a:solidFill>
              </a:defRPr>
            </a:lvl3pPr>
            <a:lvl4pPr>
              <a:defRPr>
                <a:solidFill>
                  <a:srgbClr val="193B85"/>
                </a:solidFill>
              </a:defRPr>
            </a:lvl4pPr>
            <a:lvl5pPr>
              <a:defRPr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8075" y="185738"/>
            <a:ext cx="1979613" cy="59102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650" y="185738"/>
            <a:ext cx="5788025" cy="5910262"/>
          </a:xfrm>
        </p:spPr>
        <p:txBody>
          <a:bodyPr vert="eaVert"/>
          <a:lstStyle>
            <a:lvl1pPr>
              <a:defRPr>
                <a:solidFill>
                  <a:srgbClr val="193B85"/>
                </a:solidFill>
              </a:defRPr>
            </a:lvl1pPr>
            <a:lvl2pPr>
              <a:defRPr>
                <a:solidFill>
                  <a:srgbClr val="193B85"/>
                </a:solidFill>
              </a:defRPr>
            </a:lvl2pPr>
            <a:lvl3pPr>
              <a:defRPr>
                <a:solidFill>
                  <a:srgbClr val="193B85"/>
                </a:solidFill>
              </a:defRPr>
            </a:lvl3pPr>
            <a:lvl4pPr>
              <a:defRPr>
                <a:solidFill>
                  <a:srgbClr val="193B85"/>
                </a:solidFill>
              </a:defRPr>
            </a:lvl4pPr>
            <a:lvl5pPr>
              <a:defRPr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93B8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9525" y="-23813"/>
            <a:ext cx="9163050" cy="690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8275"/>
            <a:ext cx="7772400" cy="1470025"/>
          </a:xfrm>
        </p:spPr>
        <p:txBody>
          <a:bodyPr/>
          <a:lstStyle>
            <a:lvl1pPr algn="l">
              <a:defRPr smtClean="0">
                <a:solidFill>
                  <a:srgbClr val="193B85"/>
                </a:solidFill>
                <a:effectLst/>
                <a:ea typeface="ＭＳ Ｐゴシック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53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3886200"/>
            <a:ext cx="7021512" cy="1752600"/>
          </a:xfrm>
        </p:spPr>
        <p:txBody>
          <a:bodyPr/>
          <a:lstStyle>
            <a:lvl1pPr marL="0" indent="0">
              <a:buFontTx/>
              <a:buNone/>
              <a:defRPr sz="1800" b="1" smtClean="0">
                <a:solidFill>
                  <a:srgbClr val="193B85"/>
                </a:solidFill>
                <a:ea typeface="ＭＳ Ｐゴシック" charset="-128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62461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>
            <a:spLocks noChangeArrowheads="1"/>
          </p:cNvSpPr>
          <p:nvPr userDrawn="1"/>
        </p:nvSpPr>
        <p:spPr bwMode="auto">
          <a:xfrm flipH="1">
            <a:off x="0" y="0"/>
            <a:ext cx="9144000" cy="1031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5CAB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9670" y="2651699"/>
            <a:ext cx="7357303" cy="1363195"/>
          </a:xfrm>
        </p:spPr>
        <p:txBody>
          <a:bodyPr/>
          <a:lstStyle>
            <a:lvl1pPr algn="l">
              <a:defRPr sz="4000" b="1">
                <a:solidFill>
                  <a:srgbClr val="193B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0538" y="3886835"/>
            <a:ext cx="6400800" cy="823912"/>
          </a:xfr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79757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200">
                <a:solidFill>
                  <a:srgbClr val="193B85"/>
                </a:solidFill>
              </a:defRPr>
            </a:lvl2pPr>
            <a:lvl3pPr>
              <a:defRPr sz="2000">
                <a:solidFill>
                  <a:srgbClr val="193B85"/>
                </a:solidFill>
              </a:defRPr>
            </a:lvl3pPr>
            <a:lvl4pPr>
              <a:defRPr sz="18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64656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93B8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2941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981200"/>
            <a:ext cx="3810000" cy="4114800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 baseline="0">
                <a:solidFill>
                  <a:srgbClr val="193B85"/>
                </a:solidFill>
              </a:defRPr>
            </a:lvl2pPr>
            <a:lvl3pPr>
              <a:defRPr sz="2000" baseline="0">
                <a:solidFill>
                  <a:srgbClr val="193B85"/>
                </a:solidFill>
              </a:defRPr>
            </a:lvl3pPr>
            <a:lvl4pPr>
              <a:defRPr sz="1800" baseline="0">
                <a:solidFill>
                  <a:srgbClr val="193B85"/>
                </a:solidFill>
              </a:defRPr>
            </a:lvl4pPr>
            <a:lvl5pPr>
              <a:defRPr sz="1600" baseline="0">
                <a:solidFill>
                  <a:srgbClr val="193B8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688" y="1981200"/>
            <a:ext cx="3810000" cy="4114800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 baseline="0">
                <a:solidFill>
                  <a:srgbClr val="193B85"/>
                </a:solidFill>
              </a:defRPr>
            </a:lvl2pPr>
            <a:lvl3pPr>
              <a:defRPr sz="2000" baseline="0">
                <a:solidFill>
                  <a:srgbClr val="193B85"/>
                </a:solidFill>
              </a:defRPr>
            </a:lvl3pPr>
            <a:lvl4pPr>
              <a:defRPr sz="1800" baseline="0">
                <a:solidFill>
                  <a:srgbClr val="193B85"/>
                </a:solidFill>
              </a:defRPr>
            </a:lvl4pPr>
            <a:lvl5pPr>
              <a:defRPr sz="1600" baseline="0">
                <a:solidFill>
                  <a:srgbClr val="193B8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93973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3B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000">
                <a:solidFill>
                  <a:srgbClr val="193B85"/>
                </a:solidFill>
              </a:defRPr>
            </a:lvl2pPr>
            <a:lvl3pPr>
              <a:defRPr sz="1800">
                <a:solidFill>
                  <a:srgbClr val="193B85"/>
                </a:solidFill>
              </a:defRPr>
            </a:lvl3pPr>
            <a:lvl4pPr>
              <a:defRPr sz="16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3B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000">
                <a:solidFill>
                  <a:srgbClr val="193B85"/>
                </a:solidFill>
              </a:defRPr>
            </a:lvl2pPr>
            <a:lvl3pPr>
              <a:defRPr sz="1800">
                <a:solidFill>
                  <a:srgbClr val="193B85"/>
                </a:solidFill>
              </a:defRPr>
            </a:lvl3pPr>
            <a:lvl4pPr>
              <a:defRPr sz="16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2427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>
            <a:spLocks noChangeArrowheads="1"/>
          </p:cNvSpPr>
          <p:nvPr userDrawn="1"/>
        </p:nvSpPr>
        <p:spPr bwMode="auto">
          <a:xfrm flipH="1">
            <a:off x="0" y="0"/>
            <a:ext cx="9144000" cy="1031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5CAB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9670" y="2651699"/>
            <a:ext cx="7357303" cy="1363195"/>
          </a:xfrm>
        </p:spPr>
        <p:txBody>
          <a:bodyPr/>
          <a:lstStyle>
            <a:lvl1pPr algn="l">
              <a:defRPr sz="4000" b="1">
                <a:solidFill>
                  <a:srgbClr val="193B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0538" y="3886835"/>
            <a:ext cx="6400800" cy="823912"/>
          </a:xfr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7472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3858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>
                <a:solidFill>
                  <a:srgbClr val="193B85"/>
                </a:solidFill>
              </a:defRPr>
            </a:lvl2pPr>
            <a:lvl3pPr>
              <a:defRPr sz="2000">
                <a:solidFill>
                  <a:srgbClr val="193B85"/>
                </a:solidFill>
              </a:defRPr>
            </a:lvl3pPr>
            <a:lvl4pPr>
              <a:defRPr sz="18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3B8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30909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3B8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99754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3B85"/>
                </a:solidFill>
              </a:defRPr>
            </a:lvl1pPr>
            <a:lvl2pPr>
              <a:defRPr>
                <a:solidFill>
                  <a:srgbClr val="193B85"/>
                </a:solidFill>
              </a:defRPr>
            </a:lvl2pPr>
            <a:lvl3pPr>
              <a:defRPr>
                <a:solidFill>
                  <a:srgbClr val="193B85"/>
                </a:solidFill>
              </a:defRPr>
            </a:lvl3pPr>
            <a:lvl4pPr>
              <a:defRPr>
                <a:solidFill>
                  <a:srgbClr val="193B85"/>
                </a:solidFill>
              </a:defRPr>
            </a:lvl4pPr>
            <a:lvl5pPr>
              <a:defRPr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61213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8075" y="185738"/>
            <a:ext cx="1979613" cy="59102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650" y="185738"/>
            <a:ext cx="5788025" cy="5910262"/>
          </a:xfrm>
        </p:spPr>
        <p:txBody>
          <a:bodyPr vert="eaVert"/>
          <a:lstStyle>
            <a:lvl1pPr>
              <a:defRPr>
                <a:solidFill>
                  <a:srgbClr val="193B85"/>
                </a:solidFill>
              </a:defRPr>
            </a:lvl1pPr>
            <a:lvl2pPr>
              <a:defRPr>
                <a:solidFill>
                  <a:srgbClr val="193B85"/>
                </a:solidFill>
              </a:defRPr>
            </a:lvl2pPr>
            <a:lvl3pPr>
              <a:defRPr>
                <a:solidFill>
                  <a:srgbClr val="193B85"/>
                </a:solidFill>
              </a:defRPr>
            </a:lvl3pPr>
            <a:lvl4pPr>
              <a:defRPr>
                <a:solidFill>
                  <a:srgbClr val="193B85"/>
                </a:solidFill>
              </a:defRPr>
            </a:lvl4pPr>
            <a:lvl5pPr>
              <a:defRPr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867426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193B8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03749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200">
                <a:solidFill>
                  <a:srgbClr val="193B85"/>
                </a:solidFill>
              </a:defRPr>
            </a:lvl2pPr>
            <a:lvl3pPr>
              <a:defRPr sz="2000">
                <a:solidFill>
                  <a:srgbClr val="193B85"/>
                </a:solidFill>
              </a:defRPr>
            </a:lvl3pPr>
            <a:lvl4pPr>
              <a:defRPr sz="18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93B8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981200"/>
            <a:ext cx="3810000" cy="4114800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 baseline="0">
                <a:solidFill>
                  <a:srgbClr val="193B85"/>
                </a:solidFill>
              </a:defRPr>
            </a:lvl2pPr>
            <a:lvl3pPr>
              <a:defRPr sz="2000" baseline="0">
                <a:solidFill>
                  <a:srgbClr val="193B85"/>
                </a:solidFill>
              </a:defRPr>
            </a:lvl3pPr>
            <a:lvl4pPr>
              <a:defRPr sz="1800" baseline="0">
                <a:solidFill>
                  <a:srgbClr val="193B85"/>
                </a:solidFill>
              </a:defRPr>
            </a:lvl4pPr>
            <a:lvl5pPr>
              <a:defRPr sz="1600" baseline="0">
                <a:solidFill>
                  <a:srgbClr val="193B8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688" y="1981200"/>
            <a:ext cx="3810000" cy="4114800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 baseline="0">
                <a:solidFill>
                  <a:srgbClr val="193B85"/>
                </a:solidFill>
              </a:defRPr>
            </a:lvl2pPr>
            <a:lvl3pPr>
              <a:defRPr sz="2000" baseline="0">
                <a:solidFill>
                  <a:srgbClr val="193B85"/>
                </a:solidFill>
              </a:defRPr>
            </a:lvl3pPr>
            <a:lvl4pPr>
              <a:defRPr sz="1800" baseline="0">
                <a:solidFill>
                  <a:srgbClr val="193B85"/>
                </a:solidFill>
              </a:defRPr>
            </a:lvl4pPr>
            <a:lvl5pPr>
              <a:defRPr sz="1600" baseline="0">
                <a:solidFill>
                  <a:srgbClr val="193B8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3B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000">
                <a:solidFill>
                  <a:srgbClr val="193B85"/>
                </a:solidFill>
              </a:defRPr>
            </a:lvl2pPr>
            <a:lvl3pPr>
              <a:defRPr sz="1800">
                <a:solidFill>
                  <a:srgbClr val="193B85"/>
                </a:solidFill>
              </a:defRPr>
            </a:lvl3pPr>
            <a:lvl4pPr>
              <a:defRPr sz="16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3B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3B85"/>
                </a:solidFill>
              </a:defRPr>
            </a:lvl1pPr>
            <a:lvl2pPr>
              <a:defRPr sz="2000">
                <a:solidFill>
                  <a:srgbClr val="193B85"/>
                </a:solidFill>
              </a:defRPr>
            </a:lvl2pPr>
            <a:lvl3pPr>
              <a:defRPr sz="1800">
                <a:solidFill>
                  <a:srgbClr val="193B85"/>
                </a:solidFill>
              </a:defRPr>
            </a:lvl3pPr>
            <a:lvl4pPr>
              <a:defRPr sz="16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 baseline="0">
                <a:solidFill>
                  <a:srgbClr val="193B85"/>
                </a:solidFill>
              </a:defRPr>
            </a:lvl1pPr>
            <a:lvl2pPr>
              <a:defRPr sz="2200">
                <a:solidFill>
                  <a:srgbClr val="193B85"/>
                </a:solidFill>
              </a:defRPr>
            </a:lvl2pPr>
            <a:lvl3pPr>
              <a:defRPr sz="2000">
                <a:solidFill>
                  <a:srgbClr val="193B85"/>
                </a:solidFill>
              </a:defRPr>
            </a:lvl3pPr>
            <a:lvl4pPr>
              <a:defRPr sz="1800">
                <a:solidFill>
                  <a:srgbClr val="193B85"/>
                </a:solidFill>
              </a:defRPr>
            </a:lvl4pPr>
            <a:lvl5pPr>
              <a:defRPr sz="1600">
                <a:solidFill>
                  <a:srgbClr val="193B8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3B8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COG-PPTconcepts_11marFINAL2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3175"/>
            <a:ext cx="8934450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4791" y="1463675"/>
            <a:ext cx="7953154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86934" y="6592190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38BA109-266D-4F62-B13C-227D2D0F1DF1}" type="slidenum">
              <a:rPr lang="en-CA" sz="1000" b="1" smtClean="0">
                <a:solidFill>
                  <a:srgbClr val="193B85"/>
                </a:solidFill>
              </a:rPr>
              <a:pPr/>
              <a:t>‹#›</a:t>
            </a:fld>
            <a:r>
              <a:rPr lang="en-CA" sz="1000" b="1" dirty="0">
                <a:solidFill>
                  <a:srgbClr val="193B85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77FE8-DBEE-4EC7-99F7-22CC310506A1}"/>
              </a:ext>
            </a:extLst>
          </p:cNvPr>
          <p:cNvSpPr/>
          <p:nvPr userDrawn="1"/>
        </p:nvSpPr>
        <p:spPr bwMode="auto">
          <a:xfrm>
            <a:off x="169817" y="6688183"/>
            <a:ext cx="1267097" cy="16981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</p:sldLayoutIdLst>
  <p:transition/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193B85"/>
          </a:solidFill>
          <a:effectLst/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70000"/>
        <a:buBlip>
          <a:blip r:embed="rId16"/>
        </a:buBlip>
        <a:defRPr sz="2400" baseline="0">
          <a:solidFill>
            <a:srgbClr val="193B85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569913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chemeClr val="accent2"/>
        </a:buClr>
        <a:buSzPct val="65000"/>
        <a:buFont typeface="Wingdings" pitchFamily="-108" charset="2"/>
        <a:buBlip>
          <a:blip r:embed="rId17"/>
        </a:buBlip>
        <a:defRPr sz="2200" baseline="0">
          <a:solidFill>
            <a:srgbClr val="193B85"/>
          </a:solidFill>
          <a:latin typeface="+mn-lt"/>
          <a:ea typeface="ＭＳ Ｐゴシック" pitchFamily="-65" charset="-128"/>
        </a:defRPr>
      </a:lvl2pPr>
      <a:lvl3pPr marL="968375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1F54BF"/>
        </a:buClr>
        <a:buSzPct val="60000"/>
        <a:buBlip>
          <a:blip r:embed="rId17"/>
        </a:buBlip>
        <a:defRPr sz="2000" baseline="0">
          <a:solidFill>
            <a:srgbClr val="193B85"/>
          </a:solidFill>
          <a:latin typeface="+mn-lt"/>
          <a:ea typeface="ＭＳ Ｐゴシック" pitchFamily="-65" charset="-128"/>
        </a:defRPr>
      </a:lvl3pPr>
      <a:lvl4pPr marL="1312863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55000"/>
        <a:buBlip>
          <a:blip r:embed="rId17"/>
        </a:buBlip>
        <a:defRPr sz="1800">
          <a:solidFill>
            <a:srgbClr val="193B85"/>
          </a:solidFill>
          <a:latin typeface="+mn-lt"/>
          <a:ea typeface="ＭＳ Ｐゴシック" pitchFamily="-65" charset="-128"/>
        </a:defRPr>
      </a:lvl4pPr>
      <a:lvl5pPr marL="1711325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50000"/>
        <a:buBlip>
          <a:blip r:embed="rId17"/>
        </a:buBlip>
        <a:defRPr sz="1600">
          <a:solidFill>
            <a:srgbClr val="193B85"/>
          </a:solidFill>
          <a:latin typeface="+mn-lt"/>
          <a:ea typeface="ＭＳ Ｐゴシック" pitchFamily="-65" charset="-128"/>
        </a:defRPr>
      </a:lvl5pPr>
      <a:lvl6pPr marL="21685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57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29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01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COG-PPTconcepts_11marFINAL2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3175"/>
            <a:ext cx="8934450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4791" y="1463675"/>
            <a:ext cx="7953154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486934" y="659219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38BA109-266D-4F62-B13C-227D2D0F1DF1}" type="slidenum">
              <a:rPr lang="en-CA" sz="1000" b="1" smtClean="0">
                <a:solidFill>
                  <a:srgbClr val="193B85"/>
                </a:solidFill>
              </a:rPr>
              <a:pPr/>
              <a:t>‹#›</a:t>
            </a:fld>
            <a:r>
              <a:rPr lang="en-CA" sz="1000" b="1" dirty="0">
                <a:solidFill>
                  <a:srgbClr val="193B85"/>
                </a:solidFill>
              </a:rPr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95019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</p:sldLayoutIdLst>
  <p:transition/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193B85"/>
          </a:solidFill>
          <a:effectLst/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D67F00"/>
          </a:solidFill>
          <a:latin typeface="Tahoma" pitchFamily="-65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70000"/>
        <a:buBlip>
          <a:blip r:embed="rId16"/>
        </a:buBlip>
        <a:defRPr sz="2400" baseline="0">
          <a:solidFill>
            <a:srgbClr val="193B85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569913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chemeClr val="accent2"/>
        </a:buClr>
        <a:buSzPct val="65000"/>
        <a:buFont typeface="Wingdings" pitchFamily="-108" charset="2"/>
        <a:buBlip>
          <a:blip r:embed="rId17"/>
        </a:buBlip>
        <a:defRPr sz="2200" baseline="0">
          <a:solidFill>
            <a:srgbClr val="193B85"/>
          </a:solidFill>
          <a:latin typeface="+mn-lt"/>
          <a:ea typeface="ＭＳ Ｐゴシック" pitchFamily="-65" charset="-128"/>
        </a:defRPr>
      </a:lvl2pPr>
      <a:lvl3pPr marL="968375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1F54BF"/>
        </a:buClr>
        <a:buSzPct val="60000"/>
        <a:buBlip>
          <a:blip r:embed="rId17"/>
        </a:buBlip>
        <a:defRPr sz="2000" baseline="0">
          <a:solidFill>
            <a:srgbClr val="193B85"/>
          </a:solidFill>
          <a:latin typeface="+mn-lt"/>
          <a:ea typeface="ＭＳ Ｐゴシック" pitchFamily="-65" charset="-128"/>
        </a:defRPr>
      </a:lvl3pPr>
      <a:lvl4pPr marL="1312863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55000"/>
        <a:buBlip>
          <a:blip r:embed="rId17"/>
        </a:buBlip>
        <a:defRPr sz="1800">
          <a:solidFill>
            <a:srgbClr val="193B85"/>
          </a:solidFill>
          <a:latin typeface="+mn-lt"/>
          <a:ea typeface="ＭＳ Ｐゴシック" pitchFamily="-65" charset="-128"/>
        </a:defRPr>
      </a:lvl4pPr>
      <a:lvl5pPr marL="1711325" indent="-171450" algn="l" rtl="0" eaLnBrk="0" fontAlgn="base" hangingPunct="0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50000"/>
        <a:buBlip>
          <a:blip r:embed="rId17"/>
        </a:buBlip>
        <a:defRPr sz="1600">
          <a:solidFill>
            <a:srgbClr val="193B85"/>
          </a:solidFill>
          <a:latin typeface="+mn-lt"/>
          <a:ea typeface="ＭＳ Ｐゴシック" pitchFamily="-65" charset="-128"/>
        </a:defRPr>
      </a:lvl5pPr>
      <a:lvl6pPr marL="21685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57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29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0125" indent="-171450" algn="l" rtl="0" fontAlgn="base">
        <a:lnSpc>
          <a:spcPct val="90000"/>
        </a:lnSpc>
        <a:spcBef>
          <a:spcPct val="15000"/>
        </a:spcBef>
        <a:spcAft>
          <a:spcPct val="15000"/>
        </a:spcAft>
        <a:buClr>
          <a:srgbClr val="DE8400"/>
        </a:buClr>
        <a:buSzPct val="65000"/>
        <a:buBlip>
          <a:blip r:embed="rId17"/>
        </a:buBlip>
        <a:defRPr sz="12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Tissue_culture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ilgraffionews.wordpress.com/2011/03/20/energia-nucleare-radiazioni-e-malatti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787464" y="2848991"/>
            <a:ext cx="7772400" cy="1470025"/>
          </a:xfrm>
          <a:noFill/>
        </p:spPr>
        <p:txBody>
          <a:bodyPr/>
          <a:lstStyle/>
          <a:p>
            <a:pPr algn="r"/>
            <a:br>
              <a:rPr lang="en-US" sz="2400" dirty="0">
                <a:ea typeface="ＭＳ Ｐゴシック" pitchFamily="-108" charset="-128"/>
              </a:rPr>
            </a:br>
            <a:br>
              <a:rPr lang="en-US" sz="2400" dirty="0">
                <a:ea typeface="ＭＳ Ｐゴシック" pitchFamily="-108" charset="-128"/>
              </a:rPr>
            </a:br>
            <a:r>
              <a:rPr lang="en-GB" dirty="0"/>
              <a:t>The strategic low dose program of the Canadian nuclear utilities - addressing the worries and concerns of the public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0" dirty="0"/>
              <a:t>Nick Priest</a:t>
            </a:r>
            <a:br>
              <a:rPr lang="en-GB" b="0" dirty="0"/>
            </a:br>
            <a:r>
              <a:rPr lang="en-GB" b="0" dirty="0"/>
              <a:t>October 2018</a:t>
            </a:r>
            <a:endParaRPr lang="en-US" sz="2400" b="0" dirty="0"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68230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8A25-824E-433D-94E4-0D28DD4F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Priming social science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E02B5-7B29-4A70-A1F5-8E42403B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564558"/>
            <a:ext cx="7953154" cy="4345912"/>
          </a:xfrm>
        </p:spPr>
        <p:txBody>
          <a:bodyPr/>
          <a:lstStyle/>
          <a:p>
            <a:r>
              <a:rPr lang="en-GB" sz="2000" dirty="0"/>
              <a:t>Centre for the Study of Science and Innovation Policy, University of Saskatchewan and University of Regina </a:t>
            </a:r>
          </a:p>
          <a:p>
            <a:r>
              <a:rPr lang="en-GB" sz="2000" dirty="0"/>
              <a:t>The influence of social learning and attitudes on the perception of risk from low dose radiation.</a:t>
            </a:r>
          </a:p>
          <a:p>
            <a:pPr lvl="1"/>
            <a:r>
              <a:rPr lang="en-GB" sz="2000" dirty="0"/>
              <a:t>What are the concerns</a:t>
            </a:r>
          </a:p>
          <a:p>
            <a:pPr lvl="1"/>
            <a:r>
              <a:rPr lang="en-GB" sz="2000" dirty="0"/>
              <a:t>Why public has concerns</a:t>
            </a:r>
          </a:p>
          <a:p>
            <a:pPr lvl="1"/>
            <a:r>
              <a:rPr lang="en-GB" sz="2000" dirty="0"/>
              <a:t>Importance gender, age, domicile, etc.</a:t>
            </a:r>
          </a:p>
          <a:p>
            <a:pPr lvl="1"/>
            <a:r>
              <a:rPr lang="en-GB" sz="2000" dirty="0"/>
              <a:t>Perceptions northern communities</a:t>
            </a:r>
          </a:p>
          <a:p>
            <a:pPr lvl="1"/>
            <a:r>
              <a:rPr lang="en-GB" sz="2000" dirty="0"/>
              <a:t>Effectiveness of communications</a:t>
            </a:r>
          </a:p>
          <a:p>
            <a:pPr lvl="2"/>
            <a:r>
              <a:rPr lang="en-GB" dirty="0"/>
              <a:t>Industry, experts, Government, conventional media, social media</a:t>
            </a:r>
          </a:p>
          <a:p>
            <a:pPr lvl="1"/>
            <a:r>
              <a:rPr lang="en-GB" sz="2000" dirty="0"/>
              <a:t>What research is needed </a:t>
            </a:r>
            <a:endParaRPr lang="en-GB" dirty="0"/>
          </a:p>
          <a:p>
            <a:pPr marL="398463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1396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Population-based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648" y="1347089"/>
            <a:ext cx="7953154" cy="4899025"/>
          </a:xfrm>
        </p:spPr>
        <p:txBody>
          <a:bodyPr/>
          <a:lstStyle/>
          <a:p>
            <a:r>
              <a:rPr lang="en-GB" sz="2000" dirty="0"/>
              <a:t>Objectives: </a:t>
            </a:r>
          </a:p>
          <a:p>
            <a:pPr lvl="1"/>
            <a:r>
              <a:rPr lang="en-GB" sz="2000" dirty="0"/>
              <a:t>Incremental doses to public living / working close to Canadian NPP’s</a:t>
            </a:r>
          </a:p>
          <a:p>
            <a:pPr lvl="1"/>
            <a:r>
              <a:rPr lang="en-GB" sz="2000" dirty="0"/>
              <a:t>Evidence for health detriment (all causes of death and longevity) </a:t>
            </a:r>
          </a:p>
          <a:p>
            <a:r>
              <a:rPr lang="en-GB" sz="2000" dirty="0"/>
              <a:t>Projects: </a:t>
            </a:r>
          </a:p>
          <a:p>
            <a:pPr lvl="1"/>
            <a:r>
              <a:rPr lang="en-GB" sz="2000" dirty="0"/>
              <a:t>Accumulated dose in teeth</a:t>
            </a:r>
          </a:p>
          <a:p>
            <a:pPr marL="398463" lvl="1" indent="0">
              <a:buNone/>
            </a:pPr>
            <a:r>
              <a:rPr lang="en-GB" sz="2000" dirty="0"/>
              <a:t>  using ESR, Univ. Ontario Inst. Tech. </a:t>
            </a:r>
          </a:p>
          <a:p>
            <a:pPr lvl="1"/>
            <a:r>
              <a:rPr lang="en-GB" sz="2000" dirty="0"/>
              <a:t>Epidemiology. Health effects in </a:t>
            </a:r>
          </a:p>
          <a:p>
            <a:pPr marL="398463" lvl="1" indent="0">
              <a:buNone/>
            </a:pPr>
            <a:r>
              <a:rPr lang="en-GB" sz="2000" dirty="0"/>
              <a:t>  exposed Canadian NPP and health </a:t>
            </a:r>
          </a:p>
          <a:p>
            <a:pPr marL="398463" lvl="1" indent="0">
              <a:buNone/>
            </a:pPr>
            <a:r>
              <a:rPr lang="en-GB" sz="2000" dirty="0"/>
              <a:t>  workers. Univ.   Saskatchewan, </a:t>
            </a:r>
          </a:p>
          <a:p>
            <a:pPr marL="398463" lvl="1" indent="0">
              <a:buNone/>
            </a:pPr>
            <a:r>
              <a:rPr lang="en-GB" sz="2000" dirty="0"/>
              <a:t>  Health Canada, Statistics Canada</a:t>
            </a:r>
          </a:p>
          <a:p>
            <a:pPr marL="1539875" lvl="4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B330C-5F8D-4532-BDDC-4AACE4508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9" r="19456"/>
          <a:stretch/>
        </p:blipFill>
        <p:spPr>
          <a:xfrm>
            <a:off x="5826332" y="2908128"/>
            <a:ext cx="3108118" cy="26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964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734D-7F8D-4BBD-B184-18C3466B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aseline="30000" dirty="0"/>
              <a:t>224</a:t>
            </a:r>
            <a:r>
              <a:rPr lang="en-GB" dirty="0"/>
              <a:t>Ra ankylosing spondylitis patients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BF04B1-BB5D-47B2-AA64-08878D5C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503" y="2032895"/>
            <a:ext cx="6127011" cy="2792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C5BFD-560C-4BF5-914B-92550841EFA6}"/>
              </a:ext>
            </a:extLst>
          </p:cNvPr>
          <p:cNvSpPr txBox="1"/>
          <p:nvPr/>
        </p:nvSpPr>
        <p:spPr>
          <a:xfrm>
            <a:off x="1537252" y="5526157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Skeletal Dose .5Gy, CED 3Sv</a:t>
            </a:r>
          </a:p>
        </p:txBody>
      </p:sp>
    </p:spTree>
    <p:extLst>
      <p:ext uri="{BB962C8B-B14F-4D97-AF65-F5344CB8AC3E}">
        <p14:creationId xmlns:p14="http://schemas.microsoft.com/office/powerpoint/2010/main" val="18478848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1063-4796-47EE-9E9A-C39A06F4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Radiobiology projects (CNL &amp; uOttawa)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2F0C-27EA-4AD6-8339-E53362D7A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200785"/>
            <a:ext cx="7953154" cy="4899025"/>
          </a:xfrm>
        </p:spPr>
        <p:txBody>
          <a:bodyPr/>
          <a:lstStyle/>
          <a:p>
            <a:r>
              <a:rPr lang="en-GB" sz="2000" dirty="0"/>
              <a:t>Objective: </a:t>
            </a:r>
          </a:p>
          <a:p>
            <a:pPr lvl="1"/>
            <a:r>
              <a:rPr lang="en-GB" sz="2000" dirty="0"/>
              <a:t>To determine effect of LDR on cancer induction and progression</a:t>
            </a:r>
          </a:p>
          <a:p>
            <a:pPr lvl="1"/>
            <a:r>
              <a:rPr lang="en-GB" sz="2000" dirty="0"/>
              <a:t>Effects of LDR on cell responses and tissue systems and the potential for disease.</a:t>
            </a:r>
          </a:p>
          <a:p>
            <a:r>
              <a:rPr lang="en-GB" sz="2000" dirty="0"/>
              <a:t>8 Projects:</a:t>
            </a:r>
          </a:p>
          <a:p>
            <a:pPr lvl="1"/>
            <a:r>
              <a:rPr lang="en-GB" sz="2000" dirty="0"/>
              <a:t>6 cancer related and 2 non-cancer projects</a:t>
            </a:r>
            <a:endParaRPr lang="en-GB" sz="2000" i="1" dirty="0"/>
          </a:p>
          <a:p>
            <a:pPr marL="398463" lvl="1" indent="0">
              <a:buNone/>
            </a:pPr>
            <a:endParaRPr lang="en-GB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E7EE34F4-7071-4370-9C4E-52F6C14C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04" y="3429000"/>
            <a:ext cx="3361642" cy="320982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99875386-3A4A-487C-8E55-32E64986A0D4}"/>
              </a:ext>
            </a:extLst>
          </p:cNvPr>
          <p:cNvSpPr/>
          <p:nvPr/>
        </p:nvSpPr>
        <p:spPr bwMode="auto">
          <a:xfrm rot="20366040">
            <a:off x="5987506" y="3921504"/>
            <a:ext cx="867308" cy="26859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5442D92-46EB-47C3-990B-9AB531C5FE76}"/>
              </a:ext>
            </a:extLst>
          </p:cNvPr>
          <p:cNvSpPr/>
          <p:nvPr/>
        </p:nvSpPr>
        <p:spPr bwMode="auto">
          <a:xfrm rot="1342134">
            <a:off x="5986445" y="5945796"/>
            <a:ext cx="867308" cy="26859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E978798-4CE0-49AD-8E06-2A107C6BB68A}"/>
              </a:ext>
            </a:extLst>
          </p:cNvPr>
          <p:cNvSpPr/>
          <p:nvPr/>
        </p:nvSpPr>
        <p:spPr bwMode="auto">
          <a:xfrm rot="9650694">
            <a:off x="2080150" y="5900176"/>
            <a:ext cx="867308" cy="26859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A20C45A-5E92-4961-ACBE-8946084A1206}"/>
              </a:ext>
            </a:extLst>
          </p:cNvPr>
          <p:cNvSpPr/>
          <p:nvPr/>
        </p:nvSpPr>
        <p:spPr bwMode="auto">
          <a:xfrm rot="9650694">
            <a:off x="1899040" y="5109992"/>
            <a:ext cx="867308" cy="26859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7063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6236-DBCC-4CFA-B19E-B4EFFBB9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Leveraging to maximize “bangs for bucks”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BB4CA-F15C-40D7-B6BC-27D6E133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84" y="1283052"/>
            <a:ext cx="7953154" cy="4899025"/>
          </a:xfrm>
        </p:spPr>
        <p:txBody>
          <a:bodyPr/>
          <a:lstStyle/>
          <a:p>
            <a:r>
              <a:rPr lang="en-GB" sz="2000" dirty="0"/>
              <a:t>Collaboration and cooperation with other programs – NEA initiative</a:t>
            </a:r>
          </a:p>
          <a:p>
            <a:r>
              <a:rPr lang="en-GB" sz="2000" dirty="0"/>
              <a:t>Matched government funding (Canadian research councils)</a:t>
            </a:r>
          </a:p>
          <a:p>
            <a:r>
              <a:rPr lang="en-GB" sz="2000" dirty="0"/>
              <a:t>Planned participation in NEA NEST program</a:t>
            </a:r>
          </a:p>
          <a:p>
            <a:r>
              <a:rPr lang="en-GB" sz="2000" dirty="0"/>
              <a:t>Linkage of initial radiobiology projects to projects funded (~$7M/y) by the Canadian Federal Science &amp; Technology program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6F09-309A-4A1E-B850-1C1A5ACC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3180315"/>
            <a:ext cx="3341020" cy="18793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F24C561-3EA4-4F70-BF5C-A210A595EF0E}"/>
              </a:ext>
            </a:extLst>
          </p:cNvPr>
          <p:cNvSpPr/>
          <p:nvPr/>
        </p:nvSpPr>
        <p:spPr bwMode="auto">
          <a:xfrm>
            <a:off x="3334078" y="3969526"/>
            <a:ext cx="979189" cy="5712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96A9493-FB08-4DBF-8E37-E57A2212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69940" y="3311266"/>
            <a:ext cx="753733" cy="658260"/>
          </a:xfrm>
          <a:prstGeom prst="rect">
            <a:avLst/>
          </a:prstGeom>
        </p:spPr>
      </p:pic>
      <p:pic>
        <p:nvPicPr>
          <p:cNvPr id="12" name="Picture 11" descr="A picture containing indoor, table, sitting, small&#10;&#10;Description generated with very high confidence">
            <a:extLst>
              <a:ext uri="{FF2B5EF4-FFF2-40B4-BE49-F238E27FC236}">
                <a16:creationId xmlns:a16="http://schemas.microsoft.com/office/drawing/2014/main" id="{3C473906-E9BA-437A-8E30-CBCDBBE7B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80292" y="3702266"/>
            <a:ext cx="741278" cy="11119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7651EA-8670-416F-A8E2-BEBDD18A77C5}"/>
              </a:ext>
            </a:extLst>
          </p:cNvPr>
          <p:cNvSpPr/>
          <p:nvPr/>
        </p:nvSpPr>
        <p:spPr bwMode="auto">
          <a:xfrm>
            <a:off x="5588595" y="3969526"/>
            <a:ext cx="979189" cy="5712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660E7-74CB-4ED5-9F02-5CC55A6DDDEC}"/>
              </a:ext>
            </a:extLst>
          </p:cNvPr>
          <p:cNvSpPr txBox="1"/>
          <p:nvPr/>
        </p:nvSpPr>
        <p:spPr>
          <a:xfrm>
            <a:off x="6834809" y="3932006"/>
            <a:ext cx="192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Federal project studies 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FC741821-2B04-474B-AD43-DD85FDAB43B4}"/>
              </a:ext>
            </a:extLst>
          </p:cNvPr>
          <p:cNvSpPr/>
          <p:nvPr/>
        </p:nvSpPr>
        <p:spPr bwMode="auto">
          <a:xfrm rot="5400000">
            <a:off x="2014820" y="4957079"/>
            <a:ext cx="907712" cy="901148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6CCC5-92E8-46B8-96E3-0DE0DA8191AA}"/>
              </a:ext>
            </a:extLst>
          </p:cNvPr>
          <p:cNvSpPr txBox="1"/>
          <p:nvPr/>
        </p:nvSpPr>
        <p:spPr>
          <a:xfrm>
            <a:off x="3138105" y="5351409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Surplus carcass</a:t>
            </a:r>
          </a:p>
          <a:p>
            <a:r>
              <a:rPr lang="en-GB" dirty="0"/>
              <a:t>and tissues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44EBE8-4D74-46C3-94FB-DBBCC8DBE26A}"/>
              </a:ext>
            </a:extLst>
          </p:cNvPr>
          <p:cNvSpPr/>
          <p:nvPr/>
        </p:nvSpPr>
        <p:spPr bwMode="auto">
          <a:xfrm>
            <a:off x="5534352" y="5289301"/>
            <a:ext cx="979189" cy="5712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68682-F944-4736-8F11-F7781FA1EAE5}"/>
              </a:ext>
            </a:extLst>
          </p:cNvPr>
          <p:cNvSpPr txBox="1"/>
          <p:nvPr/>
        </p:nvSpPr>
        <p:spPr>
          <a:xfrm>
            <a:off x="6834809" y="5289301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project </a:t>
            </a:r>
          </a:p>
          <a:p>
            <a:r>
              <a:rPr lang="en-GB" dirty="0"/>
              <a:t>studies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B6BDC9-3EAC-4206-A63B-258332F0729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484" y="4859092"/>
            <a:ext cx="8217292" cy="49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868B76-DF22-4566-838C-26421E513CD4}"/>
              </a:ext>
            </a:extLst>
          </p:cNvPr>
          <p:cNvSpPr txBox="1"/>
          <p:nvPr/>
        </p:nvSpPr>
        <p:spPr>
          <a:xfrm>
            <a:off x="6536741" y="3322052"/>
            <a:ext cx="167385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MOSTLY CNL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140DF3-94E0-44FC-A4D7-4AEB347E7794}"/>
              </a:ext>
            </a:extLst>
          </p:cNvPr>
          <p:cNvSpPr txBox="1"/>
          <p:nvPr/>
        </p:nvSpPr>
        <p:spPr>
          <a:xfrm>
            <a:off x="961313" y="6042320"/>
            <a:ext cx="2372765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MOSTLY </a:t>
            </a:r>
            <a:r>
              <a:rPr lang="en-GB" dirty="0" err="1"/>
              <a:t>uOTTAWA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7273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7BF-9D31-4508-B3D9-B306316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B647-508A-49F8-B8CE-DA8D4D35F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902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383790"/>
            <a:ext cx="7772400" cy="1470025"/>
          </a:xfrm>
          <a:noFill/>
        </p:spPr>
        <p:txBody>
          <a:bodyPr/>
          <a:lstStyle/>
          <a:p>
            <a:r>
              <a:rPr lang="en-US" sz="2400" dirty="0">
                <a:ea typeface="ＭＳ Ｐゴシック" pitchFamily="-108" charset="-128"/>
              </a:rPr>
              <a:t>COG Workshop on Long Term R&amp;D Strategic Plan</a:t>
            </a:r>
          </a:p>
        </p:txBody>
      </p:sp>
      <p:sp>
        <p:nvSpPr>
          <p:cNvPr id="409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581342" y="2440042"/>
            <a:ext cx="4720590" cy="1752600"/>
          </a:xfrm>
        </p:spPr>
        <p:txBody>
          <a:bodyPr/>
          <a:lstStyle/>
          <a:p>
            <a:r>
              <a:rPr lang="en-US" dirty="0">
                <a:ea typeface="ＭＳ Ｐゴシック" pitchFamily="-108" charset="-128"/>
              </a:rPr>
              <a:t>Toronto</a:t>
            </a:r>
            <a:br>
              <a:rPr lang="en-US" dirty="0">
                <a:ea typeface="ＭＳ Ｐゴシック" pitchFamily="-108" charset="-128"/>
              </a:rPr>
            </a:br>
            <a:r>
              <a:rPr lang="en-US" b="0" dirty="0">
                <a:ea typeface="ＭＳ Ｐゴシック" pitchFamily="-108" charset="-128"/>
              </a:rPr>
              <a:t>January 20-21</a:t>
            </a:r>
            <a:r>
              <a:rPr lang="en-US" b="0" baseline="30000" dirty="0">
                <a:ea typeface="ＭＳ Ｐゴシック" pitchFamily="-108" charset="-128"/>
              </a:rPr>
              <a:t>st</a:t>
            </a:r>
            <a:r>
              <a:rPr lang="en-US" b="0" dirty="0">
                <a:ea typeface="ＭＳ Ｐゴシック" pitchFamily="-108" charset="-128"/>
              </a:rPr>
              <a:t>, 2015</a:t>
            </a:r>
          </a:p>
          <a:p>
            <a:endParaRPr lang="en-US" b="0" dirty="0">
              <a:ea typeface="ＭＳ Ｐゴシック" pitchFamily="-108" charset="-128"/>
            </a:endParaRPr>
          </a:p>
          <a:p>
            <a:r>
              <a:rPr lang="en-GB" b="0" dirty="0"/>
              <a:t>Agenda to identify priority areas for action within a COG Strategic R&amp;D Program</a:t>
            </a:r>
          </a:p>
          <a:p>
            <a:endParaRPr lang="en-US" dirty="0">
              <a:ea typeface="ＭＳ Ｐゴシック" pitchFamily="-108" charset="-128"/>
            </a:endParaRPr>
          </a:p>
          <a:p>
            <a:br>
              <a:rPr lang="en-US" dirty="0">
                <a:ea typeface="ＭＳ Ｐゴシック" pitchFamily="-108" charset="-128"/>
              </a:rPr>
            </a:br>
            <a:endParaRPr lang="en-US" b="0" dirty="0">
              <a:ea typeface="ＭＳ Ｐゴシック" pitchFamily="-10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18BE3-4E0F-468F-B040-E4B8D5FA8184}"/>
              </a:ext>
            </a:extLst>
          </p:cNvPr>
          <p:cNvSpPr txBox="1"/>
          <p:nvPr/>
        </p:nvSpPr>
        <p:spPr>
          <a:xfrm>
            <a:off x="685800" y="4070648"/>
            <a:ext cx="365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Eight priority areas identified</a:t>
            </a:r>
          </a:p>
          <a:p>
            <a:r>
              <a:rPr lang="en-GB" b="0" dirty="0"/>
              <a:t>including: A need for a low-dose</a:t>
            </a:r>
          </a:p>
          <a:p>
            <a:r>
              <a:rPr lang="en-GB" b="0" dirty="0"/>
              <a:t>radiation research program to produce a better informed public.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F483C-A5AD-443C-A0A8-835A1AD0B583}"/>
              </a:ext>
            </a:extLst>
          </p:cNvPr>
          <p:cNvSpPr txBox="1"/>
          <p:nvPr/>
        </p:nvSpPr>
        <p:spPr>
          <a:xfrm>
            <a:off x="4980381" y="4486147"/>
            <a:ext cx="365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Decision made to start program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83BC1D0-B45B-4EBF-A391-E07F08E11527}"/>
              </a:ext>
            </a:extLst>
          </p:cNvPr>
          <p:cNvSpPr/>
          <p:nvPr/>
        </p:nvSpPr>
        <p:spPr bwMode="auto">
          <a:xfrm>
            <a:off x="4335897" y="4486147"/>
            <a:ext cx="644484" cy="4265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30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A91541-9F80-45D2-B21B-281BAC6C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6" y="1172353"/>
            <a:ext cx="6194073" cy="5145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BDDB5-80B5-4353-BB86-42DA9107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Radiation has an image problem!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1A34936-7B40-4400-B951-5C89C8C6AD7C}"/>
              </a:ext>
            </a:extLst>
          </p:cNvPr>
          <p:cNvSpPr/>
          <p:nvPr/>
        </p:nvSpPr>
        <p:spPr bwMode="auto">
          <a:xfrm>
            <a:off x="6653850" y="2112529"/>
            <a:ext cx="2280600" cy="1478809"/>
          </a:xfrm>
          <a:prstGeom prst="wedgeRoundRectCallout">
            <a:avLst>
              <a:gd name="adj1" fmla="val -70034"/>
              <a:gd name="adj2" fmla="val 2028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latin typeface="Tahoma" pitchFamily="-65" charset="0"/>
              </a:rPr>
              <a:t>Most</a:t>
            </a: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65" charset="0"/>
              </a:rPr>
              <a:t> feared, Public think radiation risk unknown and afraid it will likely cause cancer and genetic disease at any dose.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56E20E-39C8-42AD-BD40-C51042271A2C}"/>
                  </a:ext>
                </a:extLst>
              </p14:cNvPr>
              <p14:cNvContentPartPr/>
              <p14:nvPr/>
            </p14:nvContentPartPr>
            <p14:xfrm>
              <a:off x="-331560" y="142857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56E20E-39C8-42AD-BD40-C51042271A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40560" y="14199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D3A0E2-1FE8-428E-8402-5CE2810A1935}"/>
                  </a:ext>
                </a:extLst>
              </p14:cNvPr>
              <p14:cNvContentPartPr/>
              <p14:nvPr/>
            </p14:nvContentPartPr>
            <p14:xfrm>
              <a:off x="10321200" y="483489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D3A0E2-1FE8-428E-8402-5CE2810A19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2200" y="48258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4628911-91A8-454F-9460-9A010D272646}"/>
              </a:ext>
            </a:extLst>
          </p:cNvPr>
          <p:cNvSpPr/>
          <p:nvPr/>
        </p:nvSpPr>
        <p:spPr bwMode="auto">
          <a:xfrm>
            <a:off x="5368570" y="4678292"/>
            <a:ext cx="3565880" cy="13128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-65" charset="0"/>
              </a:rPr>
              <a:t>Public have an unrealistic perception of risk that impacts upon acceptability of nuclear and radiological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7047C-73CB-4299-B407-34F2D5E4894B}"/>
              </a:ext>
            </a:extLst>
          </p:cNvPr>
          <p:cNvSpPr/>
          <p:nvPr/>
        </p:nvSpPr>
        <p:spPr>
          <a:xfrm>
            <a:off x="526696" y="619809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b="0" dirty="0"/>
              <a:t>From </a:t>
            </a:r>
            <a:r>
              <a:rPr lang="en-GB" sz="1600" b="0" dirty="0" err="1"/>
              <a:t>Slovic</a:t>
            </a:r>
            <a:r>
              <a:rPr lang="en-GB" sz="1600" b="0" dirty="0"/>
              <a:t> et al., 1981</a:t>
            </a:r>
          </a:p>
        </p:txBody>
      </p:sp>
    </p:spTree>
    <p:extLst>
      <p:ext uri="{BB962C8B-B14F-4D97-AF65-F5344CB8AC3E}">
        <p14:creationId xmlns:p14="http://schemas.microsoft.com/office/powerpoint/2010/main" val="18434422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53D-B438-43E8-BB25-45895EE1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technology health communication stages</a:t>
            </a:r>
            <a:br>
              <a:rPr lang="en-GB" dirty="0"/>
            </a:br>
            <a:r>
              <a:rPr lang="en-GB" sz="2400" dirty="0"/>
              <a:t>(Lave et al 1989)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32FAD-3C0F-4D08-8D15-9E3C5192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356099"/>
            <a:ext cx="7953154" cy="4899025"/>
          </a:xfrm>
        </p:spPr>
        <p:txBody>
          <a:bodyPr/>
          <a:lstStyle/>
          <a:p>
            <a:r>
              <a:rPr lang="en-GB" sz="2000" b="1" dirty="0"/>
              <a:t>People don’t care </a:t>
            </a:r>
            <a:r>
              <a:rPr lang="en-GB" sz="2000" dirty="0"/>
              <a:t>- new and exciting, few worries and messages about safety</a:t>
            </a:r>
          </a:p>
          <a:p>
            <a:r>
              <a:rPr lang="en-GB" sz="2000" b="1" dirty="0"/>
              <a:t>Trust the experts </a:t>
            </a:r>
            <a:r>
              <a:rPr lang="en-GB" sz="2000" dirty="0"/>
              <a:t>- worries emerge and industry forced to respond, but risks poorly understood. Complex and public should trust</a:t>
            </a:r>
          </a:p>
          <a:p>
            <a:r>
              <a:rPr lang="en-GB" sz="2000" b="1" dirty="0"/>
              <a:t>Talk louder stage </a:t>
            </a:r>
            <a:r>
              <a:rPr lang="en-GB" sz="2000" dirty="0"/>
              <a:t>– frequent debates with opposing views. Public left confused and distrustful of experts</a:t>
            </a:r>
          </a:p>
          <a:p>
            <a:r>
              <a:rPr lang="en-GB" sz="2000" b="1" dirty="0"/>
              <a:t>Tell them what they should know </a:t>
            </a:r>
            <a:r>
              <a:rPr lang="en-GB" sz="2000" dirty="0"/>
              <a:t>– industry deluge of facts and figures selected to support their position. Public believe experts evasive and patronising and ignore public concerns</a:t>
            </a:r>
          </a:p>
          <a:p>
            <a:r>
              <a:rPr lang="en-GB" sz="2000" b="1" dirty="0"/>
              <a:t>Tell them what they want to know </a:t>
            </a:r>
            <a:r>
              <a:rPr lang="en-GB" sz="2000" dirty="0"/>
              <a:t>– problematic because experts not tuned into public worries. “Communication” one-way and commonly fails at this stage</a:t>
            </a:r>
          </a:p>
          <a:p>
            <a:r>
              <a:rPr lang="en-GB" sz="2000" b="1" dirty="0"/>
              <a:t>Deal with perceptions </a:t>
            </a:r>
            <a:r>
              <a:rPr lang="en-GB" sz="2000" dirty="0"/>
              <a:t>– starts with public perceptions, moves to objective appraisal of health risks and how risks should be balanced against benefits of technology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0863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51FF-8213-4C04-A4F7-6AB0B197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Bottom-up, public-facing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79E7-A1D0-467E-B351-88EA63E1A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269365"/>
            <a:ext cx="7953154" cy="4899025"/>
          </a:xfrm>
        </p:spPr>
        <p:txBody>
          <a:bodyPr/>
          <a:lstStyle/>
          <a:p>
            <a:r>
              <a:rPr lang="en-GB" sz="2000" b="1" dirty="0"/>
              <a:t>Addressing Public Concerns about Their Exposure to Low Doses of Anthropogenic Radiation </a:t>
            </a:r>
          </a:p>
          <a:p>
            <a:endParaRPr lang="en-GB" sz="2000" dirty="0"/>
          </a:p>
          <a:p>
            <a:r>
              <a:rPr lang="en-GB" sz="2000" dirty="0"/>
              <a:t>Multi-year ongoing within framework of approved roadmap</a:t>
            </a:r>
          </a:p>
          <a:p>
            <a:r>
              <a:rPr lang="en-GB" sz="2000" dirty="0"/>
              <a:t>Overseen by an independent committee</a:t>
            </a:r>
          </a:p>
          <a:p>
            <a:r>
              <a:rPr lang="en-GB" sz="2000" dirty="0"/>
              <a:t>Agreed /planned Participants</a:t>
            </a:r>
          </a:p>
          <a:p>
            <a:pPr lvl="1"/>
            <a:r>
              <a:rPr lang="en-GB" sz="2000" dirty="0"/>
              <a:t>Canadian Nuclear Laboratory (CNL)</a:t>
            </a:r>
          </a:p>
          <a:p>
            <a:pPr lvl="1"/>
            <a:r>
              <a:rPr lang="en-GB" sz="2000" dirty="0"/>
              <a:t>University of Saskatchewan</a:t>
            </a:r>
          </a:p>
          <a:p>
            <a:pPr lvl="1"/>
            <a:r>
              <a:rPr lang="en-GB" sz="2000" dirty="0"/>
              <a:t>University of Regina</a:t>
            </a:r>
          </a:p>
          <a:p>
            <a:pPr lvl="1"/>
            <a:r>
              <a:rPr lang="en-GB" sz="2000" dirty="0"/>
              <a:t>University of Ottawa &amp; Ottawa Hospital Research Institute</a:t>
            </a:r>
          </a:p>
          <a:p>
            <a:pPr lvl="1"/>
            <a:r>
              <a:rPr lang="en-GB" sz="2000" dirty="0"/>
              <a:t>University of Ontario Institute of Technology</a:t>
            </a:r>
          </a:p>
          <a:p>
            <a:pPr lvl="1"/>
            <a:r>
              <a:rPr lang="en-GB" sz="2000" dirty="0"/>
              <a:t>Health Canada</a:t>
            </a:r>
          </a:p>
          <a:p>
            <a:pPr lvl="1"/>
            <a:r>
              <a:rPr lang="en-GB" sz="2000" dirty="0"/>
              <a:t>Statistics Canada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9359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6B78-39DB-45EF-AD0D-7BBA0668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F1FF-B440-43C8-A585-A0BF40D1F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715467"/>
            <a:ext cx="7953154" cy="4049229"/>
          </a:xfrm>
        </p:spPr>
        <p:txBody>
          <a:bodyPr/>
          <a:lstStyle/>
          <a:p>
            <a:r>
              <a:rPr lang="en-GB" sz="2000" dirty="0"/>
              <a:t>The program is industry-funded, but is being conducted independently – it will not promote nuclear power</a:t>
            </a:r>
          </a:p>
          <a:p>
            <a:r>
              <a:rPr lang="en-GB" sz="2000" dirty="0"/>
              <a:t>Driven by public worries and concerns about the effects of anthropogenic, low-dose radiation (LDR)</a:t>
            </a:r>
          </a:p>
          <a:p>
            <a:r>
              <a:rPr lang="en-GB" sz="2000" dirty="0"/>
              <a:t>Respond to all concerns and undertake research projects to address these concerns</a:t>
            </a:r>
          </a:p>
          <a:p>
            <a:r>
              <a:rPr lang="en-GB" sz="2000" dirty="0"/>
              <a:t>Seek collaboration /cooperation leverage (e.g. through NEA NEST and other programs)</a:t>
            </a:r>
          </a:p>
          <a:p>
            <a:r>
              <a:rPr lang="en-GB" sz="2000" dirty="0"/>
              <a:t>Interact with the sources of public information to advise the public of findings </a:t>
            </a:r>
          </a:p>
          <a:p>
            <a:r>
              <a:rPr lang="en-GB" sz="2000" dirty="0"/>
              <a:t>It is intended that the work should reduce concerns in Canada by providing accurate and unbiased information for decision making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1753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1BB0-BE64-4A5E-ACBE-6EC677D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logic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5DBD-8E58-41EC-9C70-DB6B8772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" y="1790516"/>
            <a:ext cx="9055846" cy="36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096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F35C-1C41-4B3D-B184-36FDCD98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will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A8049-09FA-4D2B-A900-BDD1216F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2" y="1461964"/>
            <a:ext cx="6464481" cy="460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1D0C3-A290-4C15-8272-1FFAD85C8085}"/>
              </a:ext>
            </a:extLst>
          </p:cNvPr>
          <p:cNvSpPr txBox="1"/>
          <p:nvPr/>
        </p:nvSpPr>
        <p:spPr>
          <a:xfrm>
            <a:off x="1749777" y="3290500"/>
            <a:ext cx="137409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Public concerns</a:t>
            </a:r>
          </a:p>
        </p:txBody>
      </p:sp>
    </p:spTree>
    <p:extLst>
      <p:ext uri="{BB962C8B-B14F-4D97-AF65-F5344CB8AC3E}">
        <p14:creationId xmlns:p14="http://schemas.microsoft.com/office/powerpoint/2010/main" val="31378976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Start-up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500" y="2182763"/>
            <a:ext cx="6420052" cy="3553629"/>
          </a:xfrm>
        </p:spPr>
        <p:txBody>
          <a:bodyPr/>
          <a:lstStyle/>
          <a:p>
            <a:r>
              <a:rPr lang="en-GB" sz="2000" dirty="0"/>
              <a:t>Based on published social science data</a:t>
            </a:r>
          </a:p>
          <a:p>
            <a:pPr lvl="1"/>
            <a:r>
              <a:rPr lang="en-GB" sz="2000" dirty="0"/>
              <a:t>Hazard poorly understood</a:t>
            </a:r>
          </a:p>
          <a:p>
            <a:pPr lvl="1"/>
            <a:r>
              <a:rPr lang="en-GB" sz="2000" dirty="0"/>
              <a:t>Population exposed and at risk</a:t>
            </a:r>
          </a:p>
          <a:p>
            <a:r>
              <a:rPr lang="en-GB" sz="2000" dirty="0"/>
              <a:t>Look at external </a:t>
            </a:r>
            <a:r>
              <a:rPr lang="en-GB" sz="2000" dirty="0">
                <a:latin typeface="Symbol" panose="05050102010706020507" pitchFamily="18" charset="2"/>
              </a:rPr>
              <a:t>g</a:t>
            </a:r>
            <a:r>
              <a:rPr lang="en-GB" sz="2000" dirty="0"/>
              <a:t> and X radiation</a:t>
            </a:r>
          </a:p>
          <a:p>
            <a:r>
              <a:rPr lang="en-GB" sz="2000" dirty="0"/>
              <a:t>Examine effects below 100mGy</a:t>
            </a:r>
          </a:p>
          <a:p>
            <a:pPr lvl="1"/>
            <a:r>
              <a:rPr lang="en-GB" sz="2000" dirty="0"/>
              <a:t>Mostly around 1 </a:t>
            </a:r>
            <a:r>
              <a:rPr lang="en-GB" sz="2000" dirty="0">
                <a:sym typeface="Wingdings" panose="05000000000000000000" pitchFamily="2" charset="2"/>
              </a:rPr>
              <a:t></a:t>
            </a:r>
            <a:r>
              <a:rPr lang="en-GB" sz="2000" dirty="0"/>
              <a:t>10mGy (acute and protracted)</a:t>
            </a:r>
          </a:p>
          <a:p>
            <a:r>
              <a:rPr lang="en-GB" sz="2000" dirty="0"/>
              <a:t>Utilize existing Canadian research capabilities</a:t>
            </a:r>
          </a:p>
          <a:p>
            <a:r>
              <a:rPr lang="en-GB" sz="2000" dirty="0"/>
              <a:t>Embrace both social and physical sciences</a:t>
            </a:r>
          </a:p>
          <a:p>
            <a:r>
              <a:rPr lang="en-GB" sz="2000" dirty="0"/>
              <a:t>Current budget approximately $1.2M+/y (most to universities)</a:t>
            </a:r>
            <a:endParaRPr lang="en-CA" sz="2000" dirty="0"/>
          </a:p>
          <a:p>
            <a:pPr lvl="4">
              <a:buNone/>
            </a:pPr>
            <a:endParaRPr lang="en-CA" sz="2000" dirty="0"/>
          </a:p>
          <a:p>
            <a:pPr marL="796925" lvl="2" indent="0">
              <a:buNone/>
            </a:pPr>
            <a:endParaRPr lang="en-CA" dirty="0"/>
          </a:p>
          <a:p>
            <a:pPr lvl="4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64447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2_Default Design 3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2_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65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2_Default Design 3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2_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65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Ginline Document" ma:contentTypeID="0x01010007345E55253EEB41AF3497DDB53424880025F0D61B037A6D498696020FDC5341CE" ma:contentTypeVersion="11" ma:contentTypeDescription="" ma:contentTypeScope="" ma:versionID="cc995e831c90a724291d0c768365a5a9">
  <xsd:schema xmlns:xsd="http://www.w3.org/2001/XMLSchema" xmlns:xs="http://www.w3.org/2001/XMLSchema" xmlns:p="http://schemas.microsoft.com/office/2006/metadata/properties" xmlns:ns2="7ed826d1-525a-4e89-b0ab-b9f416c84f8e" targetNamespace="http://schemas.microsoft.com/office/2006/metadata/properties" ma:root="true" ma:fieldsID="9620788c703e4969d4290d48f955af6d" ns2:_="">
    <xsd:import namespace="7ed826d1-525a-4e89-b0ab-b9f416c84f8e"/>
    <xsd:element name="properties">
      <xsd:complexType>
        <xsd:sequence>
          <xsd:element name="documentManagement">
            <xsd:complexType>
              <xsd:all>
                <xsd:element ref="ns2:Document_x005f_x0020_ID" minOccurs="0"/>
                <xsd:element ref="ns2:Author_x005f_x0028_s_x005f_x0029_" minOccurs="0"/>
                <xsd:element ref="ns2:Author_x005f_x0020_Organization" minOccurs="0"/>
                <xsd:element ref="ns2:Publishing_x005f_x0020_Date" minOccurs="0"/>
                <xsd:element ref="ns2:Document_x005f_x0020_Type" minOccurs="0"/>
                <xsd:element ref="ns2:Record" minOccurs="0"/>
                <xsd:element ref="ns2:Retention_x0020_Perio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826d1-525a-4e89-b0ab-b9f416c84f8e" elementFormDefault="qualified">
    <xsd:import namespace="http://schemas.microsoft.com/office/2006/documentManagement/types"/>
    <xsd:import namespace="http://schemas.microsoft.com/office/infopath/2007/PartnerControls"/>
    <xsd:element name="Document_x005f_x0020_ID" ma:index="8" nillable="true" ma:displayName="Document ID" ma:internalName="Document_x0020_ID">
      <xsd:simpleType>
        <xsd:restriction base="dms:Text">
          <xsd:maxLength value="20"/>
        </xsd:restriction>
      </xsd:simpleType>
    </xsd:element>
    <xsd:element name="Author_x005f_x0028_s_x005f_x0029_" ma:index="9" nillable="true" ma:displayName="Author(s)" ma:default="" ma:description="Name(s) of Author" ma:internalName="Author_x0028_s_x0029_">
      <xsd:simpleType>
        <xsd:restriction base="dms:Text">
          <xsd:maxLength value="255"/>
        </xsd:restriction>
      </xsd:simpleType>
    </xsd:element>
    <xsd:element name="Author_x005f_x0020_Organization" ma:index="10" nillable="true" ma:displayName="Author Organization" ma:description="Vendor/Organization of Author(s)" ma:internalName="Author_x0020_Organization">
      <xsd:simpleType>
        <xsd:restriction base="dms:Text">
          <xsd:maxLength value="255"/>
        </xsd:restriction>
      </xsd:simpleType>
    </xsd:element>
    <xsd:element name="Publishing_x005f_x0020_Date" ma:index="11" nillable="true" ma:displayName="Publishing Date" ma:format="DateOnly" ma:internalName="Publishing_x0020_Date">
      <xsd:simpleType>
        <xsd:restriction base="dms:DateTime"/>
      </xsd:simpleType>
    </xsd:element>
    <xsd:element name="Document_x005f_x0020_Type" ma:index="12" nillable="true" ma:displayName="Document Type" ma:description="Document Type - Filter column" ma:format="Dropdown" ma:internalName="Document_x0020_Type" ma:readOnly="false">
      <xsd:simpleType>
        <xsd:restriction base="dms:Choice">
          <xsd:enumeration value="Accounting - General"/>
          <xsd:enumeration value="Accounting - Year end"/>
          <xsd:enumeration value="Actions"/>
          <xsd:enumeration value="Agenda"/>
          <xsd:enumeration value="Bulletin/Advisory"/>
          <xsd:enumeration value="CANDU Performance Report"/>
          <xsd:enumeration value="Charters and Terms of References"/>
          <xsd:enumeration value="Contractual Document - Member"/>
          <xsd:enumeration value="Contractual Document - Vendor/Other"/>
          <xsd:enumeration value="Corporate Report"/>
          <xsd:enumeration value="Correspondence"/>
          <xsd:enumeration value="Design Package/Drawing"/>
          <xsd:enumeration value="Engineering Assessment"/>
          <xsd:enumeration value="Financial Plans"/>
          <xsd:enumeration value="Financial Reports"/>
          <xsd:enumeration value="Flyer"/>
          <xsd:enumeration value="General Admin"/>
          <xsd:enumeration value="Good Practices"/>
          <xsd:enumeration value="Governance"/>
          <xsd:enumeration value="Guidelines"/>
          <xsd:enumeration value="Heads Up"/>
          <xsd:enumeration value="Human Resources"/>
          <xsd:enumeration value="Impact Video"/>
          <xsd:enumeration value="Infrastructure"/>
          <xsd:enumeration value="JIT Briefing"/>
          <xsd:enumeration value="JP Other Product"/>
          <xsd:enumeration value="JP Other Report"/>
          <xsd:enumeration value="Legal"/>
          <xsd:enumeration value="List of participants"/>
          <xsd:enumeration value="Metrics (Performance Indicators)"/>
          <xsd:enumeration value="Minutes/Notes"/>
          <xsd:enumeration value="Miscellaneous"/>
          <xsd:enumeration value="News Items"/>
          <xsd:enumeration value="Newsletter"/>
          <xsd:enumeration value="OPEX Reports"/>
          <xsd:enumeration value="OPEX Support"/>
          <xsd:enumeration value="Presentations and Reference Material"/>
          <xsd:enumeration value="Program Administration"/>
          <xsd:enumeration value="Program/Project Management"/>
          <xsd:enumeration value="QA Documentation"/>
          <xsd:enumeration value="R&amp;D Administrative Report"/>
          <xsd:enumeration value="R&amp;D Other Product"/>
          <xsd:enumeration value="R&amp;D Report"/>
          <xsd:enumeration value="R&amp;D Software QA"/>
          <xsd:enumeration value="R&amp;D Technical Note"/>
          <xsd:enumeration value="RA Report"/>
          <xsd:enumeration value="RA Technical Note"/>
          <xsd:enumeration value="Satisfaction Survey (Forum Feedback)"/>
          <xsd:enumeration value="Task Sheets"/>
          <xsd:enumeration value="Working Group Information"/>
        </xsd:restriction>
      </xsd:simpleType>
    </xsd:element>
    <xsd:element name="Record" ma:index="13" nillable="true" ma:displayName="Record" ma:default="No" ma:format="Dropdown" ma:internalName="Record">
      <xsd:simpleType>
        <xsd:restriction base="dms:Choice">
          <xsd:enumeration value="No"/>
          <xsd:enumeration value="Yes"/>
        </xsd:restriction>
      </xsd:simpleType>
    </xsd:element>
    <xsd:element name="Retention_x0020_Period" ma:index="14" nillable="true" ma:displayName="Retention Period" ma:default="N/A" ma:format="Dropdown" ma:internalName="Retention_x0020_Period">
      <xsd:simpleType>
        <xsd:restriction base="dms:Choice">
          <xsd:enumeration value="N/A"/>
          <xsd:enumeration value="T"/>
          <xsd:enumeration value="P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_x005f_x0020_Date xmlns="7ed826d1-525a-4e89-b0ab-b9f416c84f8e">2014-10-01T04:00:00+00:00</Publishing_x005f_x0020_Date>
    <Document_x005f_x0020_ID xmlns="7ed826d1-525a-4e89-b0ab-b9f416c84f8e" xsi:nil="true"/>
    <Record xmlns="7ed826d1-525a-4e89-b0ab-b9f416c84f8e">Yes</Record>
    <Author_x005f_x0028_s_x005f_x0029_ xmlns="7ed826d1-525a-4e89-b0ab-b9f416c84f8e">Tom Henderson</Author_x005f_x0028_s_x005f_x0029_>
    <Retention_x0020_Period xmlns="7ed826d1-525a-4e89-b0ab-b9f416c84f8e">P</Retention_x0020_Period>
    <Document_x005f_x0020_Type xmlns="7ed826d1-525a-4e89-b0ab-b9f416c84f8e">Presentations and Reference Material</Document_x005f_x0020_Type>
    <Author_x005f_x0020_Organization xmlns="7ed826d1-525a-4e89-b0ab-b9f416c84f8e">COG</Author_x005f_x0020_Organizati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E9615192-22A5-427F-9E30-3874671ED8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d826d1-525a-4e89-b0ab-b9f416c84f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9ABBE-3A9C-4911-9D31-B8E0C1C75AF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7ed826d1-525a-4e89-b0ab-b9f416c84f8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690A5E-82C5-4E5E-BBE0-1411B183E5F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28DEB9F-5052-4E43-A18E-F1C025D968A9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23929</TotalTime>
  <Words>721</Words>
  <Application>Microsoft Office PowerPoint</Application>
  <PresentationFormat>On-screen Show (4:3)</PresentationFormat>
  <Paragraphs>98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Symbol</vt:lpstr>
      <vt:lpstr>Tahoma</vt:lpstr>
      <vt:lpstr>Wingdings</vt:lpstr>
      <vt:lpstr>2_Default Design</vt:lpstr>
      <vt:lpstr>3_Default Design</vt:lpstr>
      <vt:lpstr>  The strategic low dose program of the Canadian nuclear utilities - addressing the worries and concerns of the public   Nick Priest October 2018</vt:lpstr>
      <vt:lpstr>COG Workshop on Long Term R&amp;D Strategic Plan</vt:lpstr>
      <vt:lpstr>Radiation has an image problem!</vt:lpstr>
      <vt:lpstr>New technology health communication stages (Lave et al 1989)</vt:lpstr>
      <vt:lpstr>Bottom-up, public-facing program</vt:lpstr>
      <vt:lpstr>Program characteristics</vt:lpstr>
      <vt:lpstr>Program logic</vt:lpstr>
      <vt:lpstr>How it will work</vt:lpstr>
      <vt:lpstr>Start-up projects</vt:lpstr>
      <vt:lpstr>Priming social science project</vt:lpstr>
      <vt:lpstr>Population-based projects</vt:lpstr>
      <vt:lpstr>224Ra ankylosing spondylitis patients</vt:lpstr>
      <vt:lpstr>Radiobiology projects (CNL &amp; uOttawa)</vt:lpstr>
      <vt:lpstr>Leveraging to maximize “bangs for bucks”</vt:lpstr>
      <vt:lpstr>PowerPoint Presentation</vt:lpstr>
    </vt:vector>
  </TitlesOfParts>
  <Company>Barnes Mcinerney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Item 3.  Information Exchange</dc:title>
  <dc:creator>jmeister</dc:creator>
  <cp:lastModifiedBy>Steve Baker</cp:lastModifiedBy>
  <cp:revision>1462</cp:revision>
  <cp:lastPrinted>2017-11-06T19:13:25Z</cp:lastPrinted>
  <dcterms:created xsi:type="dcterms:W3CDTF">2010-03-11T12:54:26Z</dcterms:created>
  <dcterms:modified xsi:type="dcterms:W3CDTF">2018-10-01T20:18:33Z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curity0">
    <vt:lpwstr>Internal</vt:lpwstr>
  </property>
  <property fmtid="{D5CDD505-2E9C-101B-9397-08002B2CF9AE}" pid="3" name="Order">
    <vt:r8>7600</vt:r8>
  </property>
  <property fmtid="{D5CDD505-2E9C-101B-9397-08002B2CF9AE}" pid="4" name="ContentType">
    <vt:lpwstr>COGinline Document</vt:lpwstr>
  </property>
  <property fmtid="{D5CDD505-2E9C-101B-9397-08002B2CF9AE}" pid="5" name="Sub-Program">
    <vt:lpwstr>N/A</vt:lpwstr>
  </property>
  <property fmtid="{D5CDD505-2E9C-101B-9397-08002B2CF9AE}" pid="6" name="ContentTypeId">
    <vt:lpwstr>0x01010007345E55253EEB41AF3497DDB53424880025F0D61B037A6D498696020FDC5341CE</vt:lpwstr>
  </property>
  <property fmtid="{D5CDD505-2E9C-101B-9397-08002B2CF9AE}" pid="7" name="COG Program/Functional Area">
    <vt:lpwstr>Corporate</vt:lpwstr>
  </property>
  <property fmtid="{D5CDD505-2E9C-101B-9397-08002B2CF9AE}" pid="8" name="Supersedes">
    <vt:lpwstr>R0</vt:lpwstr>
  </property>
  <property fmtid="{D5CDD505-2E9C-101B-9397-08002B2CF9AE}" pid="9" name="Approval Authority">
    <vt:lpwstr>R.C. Morrison</vt:lpwstr>
  </property>
  <property fmtid="{D5CDD505-2E9C-101B-9397-08002B2CF9AE}" pid="10" name="Governance Type">
    <vt:lpwstr>01 Templates</vt:lpwstr>
  </property>
  <property fmtid="{D5CDD505-2E9C-101B-9397-08002B2CF9AE}" pid="11" name="Approved Issue Date">
    <vt:lpwstr>2013-04-22T04:00:00+00:00</vt:lpwstr>
  </property>
  <property fmtid="{D5CDD505-2E9C-101B-9397-08002B2CF9AE}" pid="12" name="Status">
    <vt:lpwstr>03 Issued</vt:lpwstr>
  </property>
  <property fmtid="{D5CDD505-2E9C-101B-9397-08002B2CF9AE}" pid="13" name="Record">
    <vt:lpwstr>Yes</vt:lpwstr>
  </property>
  <property fmtid="{D5CDD505-2E9C-101B-9397-08002B2CF9AE}" pid="14" name="Author_x0020_Organization">
    <vt:lpwstr>COG</vt:lpwstr>
  </property>
  <property fmtid="{D5CDD505-2E9C-101B-9397-08002B2CF9AE}" pid="15" name="Author_x0028_s_x0029_">
    <vt:lpwstr>Tom Henderson</vt:lpwstr>
  </property>
  <property fmtid="{D5CDD505-2E9C-101B-9397-08002B2CF9AE}" pid="16" name="Member">
    <vt:lpwstr>OPG</vt:lpwstr>
  </property>
  <property fmtid="{D5CDD505-2E9C-101B-9397-08002B2CF9AE}" pid="17" name="Retention Period">
    <vt:lpwstr>P</vt:lpwstr>
  </property>
  <property fmtid="{D5CDD505-2E9C-101B-9397-08002B2CF9AE}" pid="18" name="Document Type">
    <vt:lpwstr>Presentations and Reference Material</vt:lpwstr>
  </property>
  <property fmtid="{D5CDD505-2E9C-101B-9397-08002B2CF9AE}" pid="19" name="Publishing Date">
    <vt:lpwstr>2014-10-01T04:00:00+00:00</vt:lpwstr>
  </property>
  <property fmtid="{D5CDD505-2E9C-101B-9397-08002B2CF9AE}" pid="20" name="Visite Date2">
    <vt:lpwstr>2014-10-06T04:00:00+00:00</vt:lpwstr>
  </property>
  <property fmtid="{D5CDD505-2E9C-101B-9397-08002B2CF9AE}" pid="21" name="Author Organization">
    <vt:lpwstr>COG</vt:lpwstr>
  </property>
  <property fmtid="{D5CDD505-2E9C-101B-9397-08002B2CF9AE}" pid="22" name="Author(s)">
    <vt:lpwstr>Tom Henderson</vt:lpwstr>
  </property>
  <property fmtid="{D5CDD505-2E9C-101B-9397-08002B2CF9AE}" pid="23" name="IsMyDocuments">
    <vt:bool>true</vt:bool>
  </property>
</Properties>
</file>